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87" r:id="rId6"/>
    <p:sldId id="281" r:id="rId7"/>
    <p:sldId id="279" r:id="rId8"/>
    <p:sldId id="271" r:id="rId9"/>
    <p:sldId id="273" r:id="rId10"/>
    <p:sldId id="286" r:id="rId11"/>
    <p:sldId id="284" r:id="rId12"/>
    <p:sldId id="269" r:id="rId13"/>
    <p:sldId id="28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4A"/>
    <a:srgbClr val="9EDAE5"/>
    <a:srgbClr val="AEC7E8"/>
    <a:srgbClr val="729ECE"/>
    <a:srgbClr val="ED665D"/>
    <a:srgbClr val="D62728"/>
    <a:srgbClr val="0079B9"/>
    <a:srgbClr val="D90903"/>
    <a:srgbClr val="2C567A"/>
    <a:srgbClr val="0D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 autoAdjust="0"/>
    <p:restoredTop sz="96064" autoAdjust="0"/>
  </p:normalViewPr>
  <p:slideViewPr>
    <p:cSldViewPr snapToGrid="0" showGuides="1">
      <p:cViewPr>
        <p:scale>
          <a:sx n="117" d="100"/>
          <a:sy n="117" d="100"/>
        </p:scale>
        <p:origin x="376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dinan/Metis/Business%20Fundamentals/Project/Day%20Of%20Wee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4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dinan/Metis/Business%20Fundamentals/Project/24%20hours%20in%20Cri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Police Reports by Day and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Hunters Point</c:v>
                </c:pt>
              </c:strCache>
            </c:strRef>
          </c:tx>
          <c:spPr>
            <a:ln w="34925" cap="rnd">
              <a:solidFill>
                <a:schemeClr val="accent6">
                  <a:alpha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4503</c:v>
                </c:pt>
                <c:pt idx="1">
                  <c:v>4374</c:v>
                </c:pt>
                <c:pt idx="2">
                  <c:v>4652</c:v>
                </c:pt>
                <c:pt idx="3">
                  <c:v>4391</c:v>
                </c:pt>
                <c:pt idx="4">
                  <c:v>4828</c:v>
                </c:pt>
                <c:pt idx="5">
                  <c:v>4235</c:v>
                </c:pt>
                <c:pt idx="6">
                  <c:v>3802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F1-EC47-80BA-FB2D24EFD7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FiDi</c:v>
                </c:pt>
              </c:strCache>
            </c:strRef>
          </c:tx>
          <c:spPr>
            <a:ln w="34925" cap="rnd">
              <a:solidFill>
                <a:schemeClr val="accent2">
                  <a:alpha val="2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5610</c:v>
                </c:pt>
                <c:pt idx="1">
                  <c:v>5442</c:v>
                </c:pt>
                <c:pt idx="2">
                  <c:v>5734</c:v>
                </c:pt>
                <c:pt idx="3">
                  <c:v>5873</c:v>
                </c:pt>
                <c:pt idx="4">
                  <c:v>6330</c:v>
                </c:pt>
                <c:pt idx="5">
                  <c:v>6045</c:v>
                </c:pt>
                <c:pt idx="6">
                  <c:v>5173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F1-EC47-80BA-FB2D24EFD7C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Mission</c:v>
                </c:pt>
              </c:strCache>
            </c:strRef>
          </c:tx>
          <c:spPr>
            <a:ln w="3492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7463</c:v>
                </c:pt>
                <c:pt idx="1">
                  <c:v>7435</c:v>
                </c:pt>
                <c:pt idx="2">
                  <c:v>7702</c:v>
                </c:pt>
                <c:pt idx="3">
                  <c:v>7156</c:v>
                </c:pt>
                <c:pt idx="4">
                  <c:v>7759</c:v>
                </c:pt>
                <c:pt idx="5">
                  <c:v>7620</c:v>
                </c:pt>
                <c:pt idx="6">
                  <c:v>7396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F1-EC47-80BA-FB2D24EFD7C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SOMA</c:v>
                </c:pt>
              </c:strCache>
            </c:strRef>
          </c:tx>
          <c:spPr>
            <a:ln w="34925" cap="rnd">
              <a:solidFill>
                <a:schemeClr val="accent3">
                  <a:alpha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5573</c:v>
                </c:pt>
                <c:pt idx="1">
                  <c:v>5823</c:v>
                </c:pt>
                <c:pt idx="2">
                  <c:v>5933</c:v>
                </c:pt>
                <c:pt idx="3">
                  <c:v>5543</c:v>
                </c:pt>
                <c:pt idx="4">
                  <c:v>6115</c:v>
                </c:pt>
                <c:pt idx="5">
                  <c:v>5423</c:v>
                </c:pt>
                <c:pt idx="6">
                  <c:v>5015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F1-EC47-80BA-FB2D24EFD7C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Tenderloin</c:v>
                </c:pt>
              </c:strCache>
            </c:strRef>
          </c:tx>
          <c:spPr>
            <a:ln w="34925" cap="rnd">
              <a:solidFill>
                <a:schemeClr val="accent1">
                  <a:alpha val="2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6777</c:v>
                </c:pt>
                <c:pt idx="1">
                  <c:v>7176</c:v>
                </c:pt>
                <c:pt idx="2">
                  <c:v>7803</c:v>
                </c:pt>
                <c:pt idx="3">
                  <c:v>7259</c:v>
                </c:pt>
                <c:pt idx="4">
                  <c:v>7183</c:v>
                </c:pt>
                <c:pt idx="5">
                  <c:v>6562</c:v>
                </c:pt>
                <c:pt idx="6">
                  <c:v>6232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F1-EC47-80BA-FB2D24EFD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393487"/>
        <c:axId val="1851773903"/>
      </c:lineChart>
      <c:catAx>
        <c:axId val="1915393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73903"/>
        <c:crosses val="autoZero"/>
        <c:auto val="1"/>
        <c:lblAlgn val="ctr"/>
        <c:lblOffset val="100"/>
        <c:noMultiLvlLbl val="0"/>
      </c:catAx>
      <c:valAx>
        <c:axId val="185177390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Police Reports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393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'24 Hours'!$A$8</c:f>
              <c:strCache>
                <c:ptCount val="1"/>
                <c:pt idx="0">
                  <c:v>Hunters Point</c:v>
                </c:pt>
              </c:strCache>
            </c:strRef>
          </c:tx>
          <c:spPr>
            <a:ln w="28575" cap="rnd">
              <a:solidFill>
                <a:schemeClr val="tx2">
                  <a:alpha val="6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Hours'!$B$8:$I$8</c:f>
              <c:numCache>
                <c:formatCode>General</c:formatCode>
                <c:ptCount val="8"/>
                <c:pt idx="0">
                  <c:v>2675</c:v>
                </c:pt>
                <c:pt idx="1">
                  <c:v>4226</c:v>
                </c:pt>
                <c:pt idx="2">
                  <c:v>5211</c:v>
                </c:pt>
                <c:pt idx="3">
                  <c:v>5384</c:v>
                </c:pt>
                <c:pt idx="4">
                  <c:v>4826</c:v>
                </c:pt>
                <c:pt idx="5">
                  <c:v>3859</c:v>
                </c:pt>
                <c:pt idx="6">
                  <c:v>3084</c:v>
                </c:pt>
                <c:pt idx="7">
                  <c:v>1520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02-8548-88C0-143F268A9EC7}"/>
            </c:ext>
          </c:extLst>
        </c:ser>
        <c:ser>
          <c:idx val="1"/>
          <c:order val="1"/>
          <c:tx>
            <c:strRef>
              <c:f>'24 Hours'!$A$9</c:f>
              <c:strCache>
                <c:ptCount val="1"/>
                <c:pt idx="0">
                  <c:v>FiDi</c:v>
                </c:pt>
              </c:strCache>
            </c:strRef>
          </c:tx>
          <c:spPr>
            <a:ln w="28575" cap="rnd">
              <a:solidFill>
                <a:schemeClr val="tx2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Hours'!$B$9:$I$9</c:f>
              <c:numCache>
                <c:formatCode>General</c:formatCode>
                <c:ptCount val="8"/>
                <c:pt idx="0">
                  <c:v>2860</c:v>
                </c:pt>
                <c:pt idx="1">
                  <c:v>5248</c:v>
                </c:pt>
                <c:pt idx="2">
                  <c:v>7361</c:v>
                </c:pt>
                <c:pt idx="3">
                  <c:v>7810</c:v>
                </c:pt>
                <c:pt idx="4">
                  <c:v>7412</c:v>
                </c:pt>
                <c:pt idx="5">
                  <c:v>4217</c:v>
                </c:pt>
                <c:pt idx="6">
                  <c:v>3466</c:v>
                </c:pt>
                <c:pt idx="7">
                  <c:v>1833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02-8548-88C0-143F268A9EC7}"/>
            </c:ext>
          </c:extLst>
        </c:ser>
        <c:ser>
          <c:idx val="2"/>
          <c:order val="2"/>
          <c:tx>
            <c:strRef>
              <c:f>'24 Hours'!$A$10</c:f>
              <c:strCache>
                <c:ptCount val="1"/>
                <c:pt idx="0">
                  <c:v>Mission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Hours'!$B$10:$I$10</c:f>
              <c:numCache>
                <c:formatCode>General</c:formatCode>
                <c:ptCount val="8"/>
                <c:pt idx="0">
                  <c:v>3872</c:v>
                </c:pt>
                <c:pt idx="1">
                  <c:v>5862</c:v>
                </c:pt>
                <c:pt idx="2">
                  <c:v>8212</c:v>
                </c:pt>
                <c:pt idx="3">
                  <c:v>8388</c:v>
                </c:pt>
                <c:pt idx="4">
                  <c:v>8681</c:v>
                </c:pt>
                <c:pt idx="5">
                  <c:v>7775</c:v>
                </c:pt>
                <c:pt idx="6">
                  <c:v>6741</c:v>
                </c:pt>
                <c:pt idx="7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02-8548-88C0-143F268A9EC7}"/>
            </c:ext>
          </c:extLst>
        </c:ser>
        <c:ser>
          <c:idx val="3"/>
          <c:order val="3"/>
          <c:tx>
            <c:strRef>
              <c:f>'24 Hours'!$A$11</c:f>
              <c:strCache>
                <c:ptCount val="1"/>
                <c:pt idx="0">
                  <c:v>SOMA</c:v>
                </c:pt>
              </c:strCache>
            </c:strRef>
          </c:tx>
          <c:spPr>
            <a:ln w="28575" cap="rnd">
              <a:solidFill>
                <a:schemeClr val="tx2">
                  <a:alpha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Hours'!$B$11:$I$11</c:f>
              <c:numCache>
                <c:formatCode>General</c:formatCode>
                <c:ptCount val="8"/>
                <c:pt idx="0">
                  <c:v>3431</c:v>
                </c:pt>
                <c:pt idx="1">
                  <c:v>5833</c:v>
                </c:pt>
                <c:pt idx="2">
                  <c:v>6467</c:v>
                </c:pt>
                <c:pt idx="3">
                  <c:v>6589</c:v>
                </c:pt>
                <c:pt idx="4">
                  <c:v>5843</c:v>
                </c:pt>
                <c:pt idx="5">
                  <c:v>4995</c:v>
                </c:pt>
                <c:pt idx="6">
                  <c:v>4358</c:v>
                </c:pt>
                <c:pt idx="7">
                  <c:v>1909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02-8548-88C0-143F268A9EC7}"/>
            </c:ext>
          </c:extLst>
        </c:ser>
        <c:ser>
          <c:idx val="4"/>
          <c:order val="4"/>
          <c:tx>
            <c:strRef>
              <c:f>'24 Hours'!$A$12</c:f>
              <c:strCache>
                <c:ptCount val="1"/>
                <c:pt idx="0">
                  <c:v>Tenderloin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Hours'!$B$12:$I$12</c:f>
              <c:numCache>
                <c:formatCode>General</c:formatCode>
                <c:ptCount val="8"/>
                <c:pt idx="0">
                  <c:v>4685</c:v>
                </c:pt>
                <c:pt idx="1">
                  <c:v>6909</c:v>
                </c:pt>
                <c:pt idx="2">
                  <c:v>9700</c:v>
                </c:pt>
                <c:pt idx="3">
                  <c:v>8799</c:v>
                </c:pt>
                <c:pt idx="4">
                  <c:v>7017</c:v>
                </c:pt>
                <c:pt idx="5">
                  <c:v>5370</c:v>
                </c:pt>
                <c:pt idx="6">
                  <c:v>4384</c:v>
                </c:pt>
                <c:pt idx="7">
                  <c:v>2128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02-8548-88C0-143F268A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9785375"/>
        <c:axId val="1189403951"/>
      </c:lineChart>
      <c:catAx>
        <c:axId val="21978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403951"/>
        <c:crosses val="autoZero"/>
        <c:auto val="1"/>
        <c:lblAlgn val="ctr"/>
        <c:lblOffset val="100"/>
        <c:noMultiLvlLbl val="0"/>
      </c:catAx>
      <c:valAx>
        <c:axId val="1189403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 dirty="0">
                    <a:solidFill>
                      <a:schemeClr val="tx2"/>
                    </a:solidFill>
                  </a:rPr>
                  <a:t>Police Reports</a:t>
                </a:r>
                <a:endParaRPr lang="en-US" sz="1200" dirty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785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solidFill>
                  <a:schemeClr val="tx2"/>
                </a:solidFill>
              </a:rPr>
              <a:t>Percentage of Drug Offences </a:t>
            </a:r>
            <a:endParaRPr lang="en-US" sz="2000" dirty="0">
              <a:solidFill>
                <a:schemeClr val="tx2"/>
              </a:solidFill>
            </a:endParaRPr>
          </a:p>
        </c:rich>
      </c:tx>
      <c:layout>
        <c:manualLayout>
          <c:xMode val="edge"/>
          <c:yMode val="edge"/>
          <c:x val="0.3286430080019393"/>
          <c:y val="2.5287668675955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'Drugs in the Tenderloin'!$G$1</c:f>
              <c:strCache>
                <c:ptCount val="1"/>
                <c:pt idx="0">
                  <c:v>% of Drug Crimes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3-3041-8971-A5A55B46951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>
                    <a:alpha val="59909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3-3041-8971-A5A55B46951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F3-3041-8971-A5A55B46951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F3-3041-8971-A5A55B4695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79400AD-823C-214B-BB8D-17F0417C0040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F3-3041-8971-A5A55B46951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EF3-3041-8971-A5A55B46951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EF3-3041-8971-A5A55B46951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EF3-3041-8971-A5A55B4695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'Drugs in the Tenderloin'!$F$2:$F$5</c:f>
              <c:strCache>
                <c:ptCount val="4"/>
                <c:pt idx="0">
                  <c:v>Tenderloin</c:v>
                </c:pt>
                <c:pt idx="1">
                  <c:v>33 Other Neighborhoods</c:v>
                </c:pt>
                <c:pt idx="2">
                  <c:v>South of Market</c:v>
                </c:pt>
                <c:pt idx="3">
                  <c:v>Mission</c:v>
                </c:pt>
              </c:strCache>
            </c:strRef>
          </c:cat>
          <c:val>
            <c:numRef>
              <c:f>'Drugs in the Tenderloin'!$G$2:$G$5</c:f>
              <c:numCache>
                <c:formatCode>0%</c:formatCode>
                <c:ptCount val="4"/>
                <c:pt idx="0">
                  <c:v>0.59715639810426535</c:v>
                </c:pt>
                <c:pt idx="1">
                  <c:v>0.19668246445497631</c:v>
                </c:pt>
                <c:pt idx="2">
                  <c:v>0.14454976303317535</c:v>
                </c:pt>
                <c:pt idx="3">
                  <c:v>6.1611374407582936E-2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F3-3041-8971-A5A55B469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78"/>
        <c:axId val="1913481807"/>
        <c:axId val="269959728"/>
      </c:barChart>
      <c:catAx>
        <c:axId val="1913481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959728"/>
        <c:crosses val="autoZero"/>
        <c:auto val="1"/>
        <c:lblAlgn val="ctr"/>
        <c:lblOffset val="100"/>
        <c:noMultiLvlLbl val="0"/>
      </c:catAx>
      <c:valAx>
        <c:axId val="269959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2"/>
                    </a:solidFill>
                  </a:rPr>
                  <a:t>%</a:t>
                </a:r>
                <a:r>
                  <a:rPr lang="en-US" sz="1400" baseline="0" dirty="0">
                    <a:solidFill>
                      <a:schemeClr val="tx2"/>
                    </a:solidFill>
                  </a:rPr>
                  <a:t> of Drug Offences</a:t>
                </a:r>
                <a:endParaRPr lang="en-US" sz="1400" dirty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481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0.52664</cdr:x>
      <cdr:y>0</cdr:y>
    </cdr:from>
    <cdr:to>
      <cdr:x>0.97951</cdr:x>
      <cdr:y>0.88999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CCD7BBA-F64E-EE40-AB07-77349E86A657}"/>
            </a:ext>
          </a:extLst>
        </cdr:cNvPr>
        <cdr:cNvSpPr txBox="1"/>
      </cdr:nvSpPr>
      <cdr:spPr>
        <a:xfrm xmlns:a="http://schemas.openxmlformats.org/drawingml/2006/main">
          <a:off x="3671888" y="0"/>
          <a:ext cx="3157536" cy="42765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0.54348</cdr:x>
      <cdr:y>0</cdr:y>
    </cdr:from>
    <cdr:to>
      <cdr:x>0.93784</cdr:x>
      <cdr:y>0.85085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D8F222D2-42EB-9E43-93DD-3B183BCB12CE}"/>
            </a:ext>
          </a:extLst>
        </cdr:cNvPr>
        <cdr:cNvSpPr txBox="1"/>
      </cdr:nvSpPr>
      <cdr:spPr>
        <a:xfrm xmlns:a="http://schemas.openxmlformats.org/drawingml/2006/main">
          <a:off x="3789325" y="-1212135"/>
          <a:ext cx="2749551" cy="408852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alpha val="50438"/>
          </a:schemeClr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0.71863</cdr:x>
      <cdr:y>0.05577</cdr:y>
    </cdr:from>
    <cdr:to>
      <cdr:x>0.81904</cdr:x>
      <cdr:y>0.13263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F1B55A03-ADEE-C343-8B60-FB8B70D94E7F}"/>
            </a:ext>
          </a:extLst>
        </cdr:cNvPr>
        <cdr:cNvSpPr txBox="1"/>
      </cdr:nvSpPr>
      <cdr:spPr>
        <a:xfrm xmlns:a="http://schemas.openxmlformats.org/drawingml/2006/main">
          <a:off x="5010521" y="267965"/>
          <a:ext cx="70008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chemeClr val="bg1"/>
              </a:solidFill>
            </a:rPr>
            <a:t>Night</a:t>
          </a:r>
        </a:p>
      </cdr:txBody>
    </cdr:sp>
  </cdr:relSizeAnchor>
  <cdr:relSizeAnchor xmlns:cdr="http://schemas.openxmlformats.org/drawingml/2006/chartDrawing">
    <cdr:from>
      <cdr:x>0.1612</cdr:x>
      <cdr:y>0.34836</cdr:y>
    </cdr:from>
    <cdr:to>
      <cdr:x>0.29576</cdr:x>
      <cdr:y>0.39593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1AAC3B3-1A84-D947-85F2-9CB6C397622F}"/>
            </a:ext>
          </a:extLst>
        </cdr:cNvPr>
        <cdr:cNvSpPr txBox="1"/>
      </cdr:nvSpPr>
      <cdr:spPr>
        <a:xfrm xmlns:a="http://schemas.openxmlformats.org/drawingml/2006/main">
          <a:off x="1123950" y="1673940"/>
          <a:ext cx="938212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solidFill>
                <a:schemeClr val="tx2"/>
              </a:solidFill>
            </a:rPr>
            <a:t>Tenderloin</a:t>
          </a:r>
        </a:p>
      </cdr:txBody>
    </cdr:sp>
  </cdr:relSizeAnchor>
  <cdr:relSizeAnchor xmlns:cdr="http://schemas.openxmlformats.org/drawingml/2006/chartDrawing">
    <cdr:from>
      <cdr:x>0.82439</cdr:x>
      <cdr:y>0.35133</cdr:y>
    </cdr:from>
    <cdr:to>
      <cdr:x>0.95895</cdr:x>
      <cdr:y>0.39891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8430ED68-8C12-3741-AB5E-5A01FEB600CF}"/>
            </a:ext>
          </a:extLst>
        </cdr:cNvPr>
        <cdr:cNvSpPr txBox="1"/>
      </cdr:nvSpPr>
      <cdr:spPr>
        <a:xfrm xmlns:a="http://schemas.openxmlformats.org/drawingml/2006/main">
          <a:off x="5747894" y="1688228"/>
          <a:ext cx="938212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chemeClr val="bg1"/>
              </a:solidFill>
            </a:rPr>
            <a:t>Mission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10/12/21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5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10/12/21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fgov.org/scorecards/safety-net/homeless-popul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7"/>
            <a:ext cx="5848350" cy="2106683"/>
          </a:xfrm>
        </p:spPr>
        <p:txBody>
          <a:bodyPr/>
          <a:lstStyle/>
          <a:p>
            <a:r>
              <a:rPr lang="en-US" sz="4800" dirty="0"/>
              <a:t>Crime in the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study of SF Police Reports in San Francisco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00D7948-5293-1949-B2F0-1533A5A7EE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66" r="218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84850" cy="9291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Recommendations for the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22045"/>
            <a:ext cx="4600348" cy="49336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Recommendations: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Build out larger dataset classifying mental health problems.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Deploy an additional social services team to specifically address mental health issue</a:t>
            </a:r>
          </a:p>
          <a:p>
            <a:r>
              <a:rPr lang="en-US" sz="1800" dirty="0">
                <a:solidFill>
                  <a:schemeClr val="tx2"/>
                </a:solidFill>
              </a:rPr>
              <a:t>Target police in certain neighborhoods/areas at certain specific hours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Determine if social services team reduces overall criminal incidence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Determine if change in deployment of officers reduces criminal incidence.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Challenges: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Potential bias built into data as it is built upon individual report/classification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6DE6C76-D217-384F-8B38-E3FACAF83A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900" r="21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4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84850" cy="9291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Recommendations for the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22046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Conclusions: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There is a distinct pattern to police reports in the city (neighborhoods, days, times and types)</a:t>
            </a:r>
          </a:p>
          <a:p>
            <a:r>
              <a:rPr lang="en-US" sz="1800" dirty="0">
                <a:solidFill>
                  <a:schemeClr val="tx2"/>
                </a:solidFill>
              </a:rPr>
              <a:t>Mental Health and Homeless are an integral part of the challenge.</a:t>
            </a:r>
          </a:p>
          <a:p>
            <a:r>
              <a:rPr lang="en-US" sz="1800" dirty="0">
                <a:solidFill>
                  <a:schemeClr val="tx2"/>
                </a:solidFill>
              </a:rPr>
              <a:t>One note of caution: This data is based on police reports, which could be a source of potential bias.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Recommendations: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Build out larger dataset classifying mental health problems.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6DE6C76-D217-384F-8B38-E3FACAF83A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900" r="21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8712-6879-2F43-9E28-ECB82F4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232A-9C37-C241-978F-F098DAF1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City of San Francisco wants to understand the nature of crime across the city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Research Questions: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Where crime is happening?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When it is happening?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What we can do to make the city safer?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AF596-7FA2-9F47-862E-C9F04D83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452C1FD-264A-2F47-9BD4-247A479EB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75" r="16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799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85307"/>
            <a:ext cx="6513512" cy="786281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928723"/>
            <a:ext cx="5368710" cy="5443970"/>
          </a:xfrm>
        </p:spPr>
        <p:txBody>
          <a:bodyPr/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Dataset includes: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Police reports from 2018-2021 (YTD): 65,356 reports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Mental Health Incidents in 2018: 3,893 reports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Data Analysis via Excel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Data Visuals via Excel and Tableau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Focused on five neighborhoods: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Financial District (</a:t>
            </a:r>
            <a:r>
              <a:rPr lang="en-US" sz="1800" dirty="0" err="1">
                <a:solidFill>
                  <a:schemeClr val="tx2"/>
                </a:solidFill>
              </a:rPr>
              <a:t>FiDi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Tenderloin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South of Market (</a:t>
            </a:r>
            <a:r>
              <a:rPr lang="en-US" sz="1800" dirty="0" err="1">
                <a:solidFill>
                  <a:schemeClr val="tx2"/>
                </a:solidFill>
              </a:rPr>
              <a:t>SoMa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Mission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Hunter’s Point</a:t>
            </a:r>
          </a:p>
          <a:p>
            <a:pPr lvl="1"/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728FDB3-922E-A049-9680-9BC5FE655F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368" r="23368"/>
          <a:stretch>
            <a:fillRect/>
          </a:stretch>
        </p:blipFill>
        <p:spPr>
          <a:xfrm>
            <a:off x="5955980" y="0"/>
            <a:ext cx="6236021" cy="5715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84D7B-C3BD-404E-8515-F19627952F1F}"/>
              </a:ext>
            </a:extLst>
          </p:cNvPr>
          <p:cNvSpPr txBox="1"/>
          <p:nvPr/>
        </p:nvSpPr>
        <p:spPr>
          <a:xfrm>
            <a:off x="9805986" y="4357688"/>
            <a:ext cx="809627" cy="461665"/>
          </a:xfrm>
          <a:prstGeom prst="rect">
            <a:avLst/>
          </a:prstGeom>
          <a:solidFill>
            <a:srgbClr val="729E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Hunter’s 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B435A-3BB7-B646-ADC0-1120277E7849}"/>
              </a:ext>
            </a:extLst>
          </p:cNvPr>
          <p:cNvSpPr txBox="1"/>
          <p:nvPr/>
        </p:nvSpPr>
        <p:spPr>
          <a:xfrm>
            <a:off x="8958263" y="3296031"/>
            <a:ext cx="704851" cy="276999"/>
          </a:xfrm>
          <a:prstGeom prst="rect">
            <a:avLst/>
          </a:prstGeom>
          <a:solidFill>
            <a:srgbClr val="ED665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18859-8E31-4446-8837-16DE1B4A9DB6}"/>
              </a:ext>
            </a:extLst>
          </p:cNvPr>
          <p:cNvSpPr txBox="1"/>
          <p:nvPr/>
        </p:nvSpPr>
        <p:spPr>
          <a:xfrm>
            <a:off x="9101134" y="2205943"/>
            <a:ext cx="70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SoMa</a:t>
            </a:r>
            <a:endParaRPr 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45AE-E589-E54F-A837-3EE742F693FD}"/>
              </a:ext>
            </a:extLst>
          </p:cNvPr>
          <p:cNvSpPr txBox="1"/>
          <p:nvPr/>
        </p:nvSpPr>
        <p:spPr>
          <a:xfrm>
            <a:off x="9453559" y="1520780"/>
            <a:ext cx="70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FiDi</a:t>
            </a:r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1BCB-0757-0348-8169-7DB899A931EB}"/>
              </a:ext>
            </a:extLst>
          </p:cNvPr>
          <p:cNvSpPr txBox="1"/>
          <p:nvPr/>
        </p:nvSpPr>
        <p:spPr>
          <a:xfrm>
            <a:off x="8796324" y="1797779"/>
            <a:ext cx="108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Tenderloin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2A10E-5214-F44F-9D05-95EA911B7D55}"/>
              </a:ext>
            </a:extLst>
          </p:cNvPr>
          <p:cNvSpPr txBox="1"/>
          <p:nvPr/>
        </p:nvSpPr>
        <p:spPr>
          <a:xfrm>
            <a:off x="8958263" y="5727680"/>
            <a:ext cx="3209481" cy="52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Each dot on the map represents an individual police report this year</a:t>
            </a:r>
          </a:p>
        </p:txBody>
      </p:sp>
    </p:spTree>
    <p:extLst>
      <p:ext uri="{BB962C8B-B14F-4D97-AF65-F5344CB8AC3E}">
        <p14:creationId xmlns:p14="http://schemas.microsoft.com/office/powerpoint/2010/main" val="345104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Five Neighborhoods represent 44% of the Police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C2B-2077-CA40-AAD8-759118B7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86" y="1265185"/>
            <a:ext cx="6553010" cy="511384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868AFD-BD47-A24B-A518-452AC778736A}"/>
              </a:ext>
            </a:extLst>
          </p:cNvPr>
          <p:cNvSpPr txBox="1">
            <a:spLocks/>
          </p:cNvSpPr>
          <p:nvPr/>
        </p:nvSpPr>
        <p:spPr>
          <a:xfrm>
            <a:off x="515938" y="1646437"/>
            <a:ext cx="399147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Each neighborhood has its own unique fingerprint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Days when an incident happens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Hours when incident happens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Types of offences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Hunters Point has seen an increase over this time period (2018-2021).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The other four neighborhoods saw consistently higher police reports than the rest of the city.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week in the Life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4672"/>
            <a:ext cx="3445566" cy="49538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10061"/>
            <a:ext cx="3445566" cy="25046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Mission </a:t>
            </a:r>
            <a:r>
              <a:rPr lang="en-US" sz="1800" b="1" dirty="0">
                <a:solidFill>
                  <a:schemeClr val="tx2"/>
                </a:solidFill>
              </a:rPr>
              <a:t>peaks</a:t>
            </a:r>
            <a:r>
              <a:rPr lang="en-US" sz="1800" dirty="0">
                <a:solidFill>
                  <a:schemeClr val="tx2"/>
                </a:solidFill>
              </a:rPr>
              <a:t> on Friday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Plateaus</a:t>
            </a:r>
            <a:r>
              <a:rPr lang="en-US" sz="1800" dirty="0">
                <a:solidFill>
                  <a:schemeClr val="tx2"/>
                </a:solidFill>
              </a:rPr>
              <a:t> during the weekend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Greater percentage of overall reports on the weekend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308" y="2714673"/>
            <a:ext cx="3445566" cy="49538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Other four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DC64B95-4C69-0841-9332-ABC7610F4ECC}"/>
              </a:ext>
            </a:extLst>
          </p:cNvPr>
          <p:cNvSpPr txBox="1">
            <a:spLocks/>
          </p:cNvSpPr>
          <p:nvPr/>
        </p:nvSpPr>
        <p:spPr>
          <a:xfrm>
            <a:off x="8396731" y="3210062"/>
            <a:ext cx="3445566" cy="2504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See </a:t>
            </a:r>
            <a:r>
              <a:rPr lang="en-US" sz="1800" b="1" dirty="0">
                <a:solidFill>
                  <a:schemeClr val="tx2"/>
                </a:solidFill>
              </a:rPr>
              <a:t>increases</a:t>
            </a:r>
            <a:r>
              <a:rPr lang="en-US" sz="1800" dirty="0">
                <a:solidFill>
                  <a:schemeClr val="tx2"/>
                </a:solidFill>
              </a:rPr>
              <a:t> during the week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See </a:t>
            </a:r>
            <a:r>
              <a:rPr lang="en-US" sz="1800" b="1" dirty="0">
                <a:solidFill>
                  <a:schemeClr val="tx2"/>
                </a:solidFill>
              </a:rPr>
              <a:t>decreases</a:t>
            </a:r>
            <a:r>
              <a:rPr lang="en-US" sz="1800" dirty="0">
                <a:solidFill>
                  <a:schemeClr val="tx2"/>
                </a:solidFill>
              </a:rPr>
              <a:t> on weekend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Bayview Hunters: -21%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Tenderloin:-20%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Financial District:-18%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South of Market: -18%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43" name="Picture Placeholder 42">
            <a:extLst>
              <a:ext uri="{FF2B5EF4-FFF2-40B4-BE49-F238E27FC236}">
                <a16:creationId xmlns:a16="http://schemas.microsoft.com/office/drawing/2014/main" id="{E73340CF-8EB6-724F-B44B-2A34BE3D9ED2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80051103"/>
              </p:ext>
            </p:extLst>
          </p:nvPr>
        </p:nvGraphicFramePr>
        <p:xfrm>
          <a:off x="3884613" y="1630363"/>
          <a:ext cx="4422775" cy="437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75574"/>
            <a:ext cx="11150600" cy="92033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Day In the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FEA7B6-7507-BA4F-996E-F89AD04A2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148175"/>
              </p:ext>
            </p:extLst>
          </p:nvPr>
        </p:nvGraphicFramePr>
        <p:xfrm>
          <a:off x="4972050" y="1212135"/>
          <a:ext cx="6972299" cy="480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B55A03-ADEE-C343-8B60-FB8B70D94E7F}"/>
              </a:ext>
            </a:extLst>
          </p:cNvPr>
          <p:cNvSpPr txBox="1"/>
          <p:nvPr/>
        </p:nvSpPr>
        <p:spPr>
          <a:xfrm>
            <a:off x="7329488" y="1459467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F0550-1A4C-9942-A0BA-9E671EF654CA}"/>
              </a:ext>
            </a:extLst>
          </p:cNvPr>
          <p:cNvSpPr txBox="1"/>
          <p:nvPr/>
        </p:nvSpPr>
        <p:spPr>
          <a:xfrm>
            <a:off x="520700" y="1905506"/>
            <a:ext cx="4456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Police reports spike in early hours of day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Tenderloin has the highest number of reports until mid-day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Police reports in the Mission stay high deeper into the night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45060"/>
            <a:ext cx="8442326" cy="125883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“Other Miscellaneous”: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Crime, Homelessness and Mental Health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38A009E-0AFD-F047-8DA9-5A99CF4CC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5" y="1373136"/>
            <a:ext cx="6325495" cy="4242356"/>
          </a:xfrm>
        </p:spPr>
        <p:txBody>
          <a:bodyPr/>
          <a:lstStyle/>
          <a:p>
            <a:r>
              <a:rPr lang="en-US" sz="4400" dirty="0">
                <a:solidFill>
                  <a:schemeClr val="tx2"/>
                </a:solidFill>
              </a:rPr>
              <a:t>8,035</a:t>
            </a:r>
            <a:r>
              <a:rPr lang="en-US" dirty="0">
                <a:solidFill>
                  <a:schemeClr val="tx2"/>
                </a:solidFill>
              </a:rPr>
              <a:t> homeless on the streets of San Francisco</a:t>
            </a:r>
            <a:r>
              <a:rPr lang="en-US" baseline="30000" dirty="0">
                <a:solidFill>
                  <a:schemeClr val="tx2"/>
                </a:solidFill>
              </a:rPr>
              <a:t>1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41% </a:t>
            </a:r>
            <a:r>
              <a:rPr lang="en-US" dirty="0">
                <a:solidFill>
                  <a:schemeClr val="tx2"/>
                </a:solidFill>
              </a:rPr>
              <a:t>suffered from drug or alcohol abuse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39% </a:t>
            </a:r>
            <a:r>
              <a:rPr lang="en-US" dirty="0">
                <a:solidFill>
                  <a:schemeClr val="tx2"/>
                </a:solidFill>
              </a:rPr>
              <a:t>reported psychiatric or emotional conditions</a:t>
            </a:r>
            <a:r>
              <a:rPr lang="en-US" baseline="30000" dirty="0">
                <a:solidFill>
                  <a:schemeClr val="tx2"/>
                </a:solidFill>
              </a:rPr>
              <a:t>3</a:t>
            </a:r>
          </a:p>
          <a:p>
            <a:endParaRPr lang="en-US" baseline="30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Often end up unclassified in police reports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75C42A-A6AC-914C-A4C3-1B04060E33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310" r="19310"/>
          <a:stretch>
            <a:fillRect/>
          </a:stretch>
        </p:blipFill>
        <p:spPr>
          <a:xfrm>
            <a:off x="6755802" y="0"/>
            <a:ext cx="5436199" cy="49820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869C5-6C8B-EB42-B0A1-973F529FB420}"/>
              </a:ext>
            </a:extLst>
          </p:cNvPr>
          <p:cNvSpPr txBox="1"/>
          <p:nvPr/>
        </p:nvSpPr>
        <p:spPr>
          <a:xfrm>
            <a:off x="623945" y="6179319"/>
            <a:ext cx="7261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1.) Source: </a:t>
            </a:r>
            <a:r>
              <a:rPr lang="en-US" sz="1000" dirty="0">
                <a:solidFill>
                  <a:schemeClr val="tx2"/>
                </a:solidFill>
                <a:hlinkClick r:id="rId4"/>
              </a:rPr>
              <a:t>https://sfgov.org/scorecards/safety-net/homeless-population</a:t>
            </a:r>
            <a:r>
              <a:rPr lang="en-US" sz="1000" dirty="0">
                <a:solidFill>
                  <a:schemeClr val="tx2"/>
                </a:solidFill>
              </a:rPr>
              <a:t> 2019 Point-In-Time count</a:t>
            </a:r>
          </a:p>
          <a:p>
            <a:r>
              <a:rPr lang="en-US" sz="1000" dirty="0">
                <a:solidFill>
                  <a:schemeClr val="tx2"/>
                </a:solidFill>
              </a:rPr>
              <a:t>2.) Source: 2017 City of San Francisco Point-In-Time Count</a:t>
            </a:r>
          </a:p>
          <a:p>
            <a:r>
              <a:rPr lang="en-US" sz="1000" dirty="0">
                <a:solidFill>
                  <a:schemeClr val="tx2"/>
                </a:solidFill>
              </a:rPr>
              <a:t>3.) Source: 2017 City of San Francisco Point-In-Time Count</a:t>
            </a:r>
          </a:p>
        </p:txBody>
      </p:sp>
    </p:spTree>
    <p:extLst>
      <p:ext uri="{BB962C8B-B14F-4D97-AF65-F5344CB8AC3E}">
        <p14:creationId xmlns:p14="http://schemas.microsoft.com/office/powerpoint/2010/main" val="66560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F0550-1A4C-9942-A0BA-9E671EF654CA}"/>
              </a:ext>
            </a:extLst>
          </p:cNvPr>
          <p:cNvSpPr txBox="1"/>
          <p:nvPr/>
        </p:nvSpPr>
        <p:spPr>
          <a:xfrm>
            <a:off x="7054814" y="1143034"/>
            <a:ext cx="44561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While the city has not always categorized Mental Health Incidents, they did keep a dataset in 2018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High correlation between neighborhoods with more mental health incidents and neighborhoods with more police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B1714-7A7A-1944-8A66-E8984931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0" y="317159"/>
            <a:ext cx="5795518" cy="6252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0518D-4148-FF47-AD38-03AAEA767FD3}"/>
              </a:ext>
            </a:extLst>
          </p:cNvPr>
          <p:cNvSpPr txBox="1"/>
          <p:nvPr/>
        </p:nvSpPr>
        <p:spPr>
          <a:xfrm>
            <a:off x="3680034" y="2878025"/>
            <a:ext cx="100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baseline="30000" dirty="0">
                <a:solidFill>
                  <a:schemeClr val="tx2"/>
                </a:solidFill>
              </a:rPr>
              <a:t>2:</a:t>
            </a:r>
            <a:r>
              <a:rPr lang="en-US" dirty="0">
                <a:solidFill>
                  <a:schemeClr val="tx2"/>
                </a:solidFill>
              </a:rPr>
              <a:t>: 84%</a:t>
            </a:r>
          </a:p>
        </p:txBody>
      </p:sp>
    </p:spTree>
    <p:extLst>
      <p:ext uri="{BB962C8B-B14F-4D97-AF65-F5344CB8AC3E}">
        <p14:creationId xmlns:p14="http://schemas.microsoft.com/office/powerpoint/2010/main" val="137414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14300"/>
            <a:ext cx="8442326" cy="125883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Types of Reports Not Uniformly Distributed: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Drugs in The Tenderloin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1A0FE0E-8390-CA4D-9915-8E8EF196C2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081" r="9081"/>
          <a:stretch>
            <a:fillRect/>
          </a:stretch>
        </p:blipFill>
        <p:spPr>
          <a:xfrm>
            <a:off x="8192982" y="-35874"/>
            <a:ext cx="3999018" cy="3664899"/>
          </a:xfr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38A009E-0AFD-F047-8DA9-5A99CF4C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DD80991-BBBB-C548-9F50-4F602822C8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147403"/>
              </p:ext>
            </p:extLst>
          </p:nvPr>
        </p:nvGraphicFramePr>
        <p:xfrm>
          <a:off x="515937" y="1258093"/>
          <a:ext cx="6699251" cy="510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02666DA-948F-054D-94DF-56F6B2FAA043}"/>
              </a:ext>
            </a:extLst>
          </p:cNvPr>
          <p:cNvSpPr txBox="1"/>
          <p:nvPr/>
        </p:nvSpPr>
        <p:spPr>
          <a:xfrm>
            <a:off x="7986713" y="3971925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If you’ve ever traveled through the 224 acres of the Tenderloin, you’d know there are drug problems in the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While it is only 0.7% of the total city acreage, it represents 60% of the cities drug offences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4521</TotalTime>
  <Words>642</Words>
  <Application>Microsoft Macintosh PowerPoint</Application>
  <PresentationFormat>Widescreen</PresentationFormat>
  <Paragraphs>129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Crime in the City</vt:lpstr>
      <vt:lpstr>Introduction</vt:lpstr>
      <vt:lpstr>Methodology </vt:lpstr>
      <vt:lpstr>Five Neighborhoods represent 44% of the Police Reports</vt:lpstr>
      <vt:lpstr>A week in the Life</vt:lpstr>
      <vt:lpstr>A Day In the Life </vt:lpstr>
      <vt:lpstr>“Other Miscellaneous”: Crime, Homelessness and Mental Health </vt:lpstr>
      <vt:lpstr>PowerPoint Presentation</vt:lpstr>
      <vt:lpstr>Types of Reports Not Uniformly Distributed: Drugs in The Tenderloin </vt:lpstr>
      <vt:lpstr>Recommendations for the City</vt:lpstr>
      <vt:lpstr>Recommendations for the 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in the City</dc:title>
  <dc:creator>Joe Dinan</dc:creator>
  <cp:lastModifiedBy>Joe Dinan</cp:lastModifiedBy>
  <cp:revision>31</cp:revision>
  <dcterms:created xsi:type="dcterms:W3CDTF">2021-10-09T23:11:37Z</dcterms:created>
  <dcterms:modified xsi:type="dcterms:W3CDTF">2021-10-13T02:33:40Z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